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0" autoAdjust="0"/>
    <p:restoredTop sz="94660"/>
  </p:normalViewPr>
  <p:slideViewPr>
    <p:cSldViewPr>
      <p:cViewPr varScale="1">
        <p:scale>
          <a:sx n="68" d="100"/>
          <a:sy n="68" d="100"/>
        </p:scale>
        <p:origin x="142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Başlık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9" name="8 Alt Başlık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r-TR"/>
              <a:t>Asıl alt başlık stilini düzenlemek için tıklatın</a:t>
            </a:r>
            <a:endParaRPr kumimoji="0" lang="en-US"/>
          </a:p>
        </p:txBody>
      </p:sp>
      <p:sp>
        <p:nvSpPr>
          <p:cNvPr id="28" name="27 Veri Yer Tutucusu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D9F75050-0E15-4C5B-92B0-66D068882F1F}" type="datetimeFigureOut">
              <a:rPr lang="tr-TR" smtClean="0"/>
              <a:pPr/>
              <a:t>4.05.2021</a:t>
            </a:fld>
            <a:endParaRPr lang="tr-TR"/>
          </a:p>
        </p:txBody>
      </p:sp>
      <p:sp>
        <p:nvSpPr>
          <p:cNvPr id="17" name="16 Altbilgi Yer Tutucusu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tr-TR"/>
          </a:p>
        </p:txBody>
      </p:sp>
      <p:sp>
        <p:nvSpPr>
          <p:cNvPr id="10" name="9 Dikdörtgen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Dikdörtgen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13 Dikdörtgen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18 Dikdörtgen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Düz Bağlayıcı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Düz Bağlayıcı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19 Düz Bağlayıcı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Düz Bağlayıcı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Düz Bağlayıcı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21 Düz Bağlayıcı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26 Dikdörtgen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Oval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Oval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23 Oval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Oval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24 Oval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28 Slayt Numarası Yer Tutucusu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4.05.2021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4.05.2021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8" name="7 İçerik Yer Tutucusu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9F75050-0E15-4C5B-92B0-66D068882F1F}" type="datetimeFigureOut">
              <a:rPr lang="tr-TR" smtClean="0"/>
              <a:pPr/>
              <a:t>4.05.2021</a:t>
            </a:fld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0" name="9 Altbilgi Yer Tutucusu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D9F75050-0E15-4C5B-92B0-66D068882F1F}" type="datetimeFigureOut">
              <a:rPr lang="tr-TR" smtClean="0"/>
              <a:pPr/>
              <a:t>4.05.2021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tr-TR"/>
          </a:p>
        </p:txBody>
      </p:sp>
      <p:sp>
        <p:nvSpPr>
          <p:cNvPr id="9" name="8 Dikdörtgen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Dikdörtgen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Dikdörtgen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Dikdörtgen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Düz Bağlayıcı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Düz Bağlayıcı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Düz Bağlayıcı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Düz Bağlayıcı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16 Düz Bağlayıcı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Dikdörtgen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18 Oval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19 Oval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Oval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21 Oval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Oval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Düz Bağlayıcı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4.05.2021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9" name="8 İçerik Yer Tutucusu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11" name="10 İçerik Yer Tutucusu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4.05.2021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10 İçerik Yer Tutucusu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13" name="12 İçerik Yer Tutucusu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12" name="11 Metin Yer Tutucusu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14" name="13 Metin Yer Tutucusu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9F75050-0E15-4C5B-92B0-66D068882F1F}" type="datetimeFigureOut">
              <a:rPr lang="tr-TR" smtClean="0"/>
              <a:pPr/>
              <a:t>4.05.2021</a:t>
            </a:fld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4.05.2021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Düz Bağlayıcı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8" name="7 Düz Bağlayıcı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Düz Bağlayıcı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10 Düz Bağlayıcı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Dikdörtgen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Düz Bağlayıcı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Oval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17 İçerik Yer Tutucusu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21" name="20 Veri Yer Tutucusu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9F75050-0E15-4C5B-92B0-66D068882F1F}" type="datetimeFigureOut">
              <a:rPr lang="tr-TR" smtClean="0"/>
              <a:pPr/>
              <a:t>4.05.2021</a:t>
            </a:fld>
            <a:endParaRPr lang="tr-TR"/>
          </a:p>
        </p:txBody>
      </p:sp>
      <p:sp>
        <p:nvSpPr>
          <p:cNvPr id="22" name="21 Slayt Numarası Yer Tutucusu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23" name="22 Altbilgi Yer Tutucusu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Düz Bağlayıcı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12 Oval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tr-TR"/>
              <a:t>Resim eklemek için simgeyi tıklatın</a:t>
            </a:r>
            <a:endParaRPr kumimoji="0" lang="en-US" dirty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10" name="9 Düz Bağlayıcı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10 Dikdörtgen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Düz Bağlayıcı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18 Düz Bağlayıcı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19 Düz Bağlayıcı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16 Veri Yer Tutucusu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9F75050-0E15-4C5B-92B0-66D068882F1F}" type="datetimeFigureOut">
              <a:rPr lang="tr-TR" smtClean="0"/>
              <a:pPr/>
              <a:t>4.05.2021</a:t>
            </a:fld>
            <a:endParaRPr lang="tr-TR"/>
          </a:p>
        </p:txBody>
      </p:sp>
      <p:sp>
        <p:nvSpPr>
          <p:cNvPr id="18" name="17 Slayt Numarası Yer Tutucusu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21" name="20 Altbilgi Yer Tutucusu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Düz Bağlayıcı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2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13" name="1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r-TR"/>
              <a:t>Asıl metin stillerini düzenlemek için tıklatın</a:t>
            </a:r>
          </a:p>
          <a:p>
            <a:pPr lvl="1" eaLnBrk="1" latinLnBrk="0" hangingPunct="1"/>
            <a:r>
              <a:rPr kumimoji="0" lang="tr-TR"/>
              <a:t>İkinci düzey</a:t>
            </a:r>
          </a:p>
          <a:p>
            <a:pPr lvl="2" eaLnBrk="1" latinLnBrk="0" hangingPunct="1"/>
            <a:r>
              <a:rPr kumimoji="0" lang="tr-TR"/>
              <a:t>Üçüncü düzey</a:t>
            </a:r>
          </a:p>
          <a:p>
            <a:pPr lvl="3" eaLnBrk="1" latinLnBrk="0" hangingPunct="1"/>
            <a:r>
              <a:rPr kumimoji="0" lang="tr-TR"/>
              <a:t>Dördüncü düzey</a:t>
            </a:r>
          </a:p>
          <a:p>
            <a:pPr lvl="4" eaLnBrk="1" latinLnBrk="0" hangingPunct="1"/>
            <a:r>
              <a:rPr kumimoji="0" lang="tr-TR"/>
              <a:t>Beşinci düzey</a:t>
            </a:r>
            <a:endParaRPr kumimoji="0" lang="en-US"/>
          </a:p>
        </p:txBody>
      </p:sp>
      <p:sp>
        <p:nvSpPr>
          <p:cNvPr id="14" name="13 Veri Yer Tutucusu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9F75050-0E15-4C5B-92B0-66D068882F1F}" type="datetimeFigureOut">
              <a:rPr lang="tr-TR" smtClean="0"/>
              <a:pPr/>
              <a:t>4.05.2021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6 Düz Bağlayıcı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Düz Bağlayıcı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Dikdörtgen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Düz Bağlayıcı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Oval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BLUETOOTH COMM</a:t>
            </a:r>
            <a:r>
              <a:rPr lang="tr-TR" sz="4000" dirty="0"/>
              <a:t>u</a:t>
            </a:r>
            <a:r>
              <a:rPr lang="tr-TR" sz="3200" dirty="0"/>
              <a:t>NICATION</a:t>
            </a:r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Cansu Ceylan</a:t>
            </a:r>
          </a:p>
          <a:p>
            <a:r>
              <a:rPr lang="tr-TR" dirty="0"/>
              <a:t>Leyla Baykalı</a:t>
            </a:r>
          </a:p>
        </p:txBody>
      </p:sp>
      <p:pic>
        <p:nvPicPr>
          <p:cNvPr id="8" name="7 Resim" descr="pngwing.com.png"/>
          <p:cNvPicPr>
            <a:picLocks noChangeAspect="1"/>
          </p:cNvPicPr>
          <p:nvPr/>
        </p:nvPicPr>
        <p:blipFill>
          <a:blip r:embed="rId2" cstate="print">
            <a:lum bright="100000" contrast="-70000"/>
          </a:blip>
          <a:stretch>
            <a:fillRect/>
          </a:stretch>
        </p:blipFill>
        <p:spPr>
          <a:xfrm>
            <a:off x="785786" y="3643314"/>
            <a:ext cx="885939" cy="8859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Serial Port Profile (SPP)</a:t>
            </a:r>
            <a:br>
              <a:rPr lang="tr-TR" dirty="0"/>
            </a:b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xfrm>
            <a:off x="428596" y="1214422"/>
            <a:ext cx="7901014" cy="3614750"/>
          </a:xfrm>
        </p:spPr>
        <p:txBody>
          <a:bodyPr>
            <a:normAutofit/>
          </a:bodyPr>
          <a:lstStyle/>
          <a:p>
            <a:r>
              <a:rPr lang="en-US" sz="2000" dirty="0"/>
              <a:t>Replacing a serial communication interface with Bluetooth, SPP is the profile. SPP is great for sending bursts of data between two devices. </a:t>
            </a:r>
            <a:endParaRPr lang="tr-TR" sz="2000" dirty="0"/>
          </a:p>
        </p:txBody>
      </p:sp>
      <p:pic>
        <p:nvPicPr>
          <p:cNvPr id="185346" name="Picture 2" descr="SPP Example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2"/>
            <a:ext cx="6306211" cy="3048003"/>
          </a:xfrm>
          <a:prstGeom prst="rect">
            <a:avLst/>
          </a:prstGeom>
          <a:noFill/>
        </p:spPr>
      </p:pic>
      <p:sp>
        <p:nvSpPr>
          <p:cNvPr id="5" name="4 Oval"/>
          <p:cNvSpPr/>
          <p:nvPr/>
        </p:nvSpPr>
        <p:spPr>
          <a:xfrm>
            <a:off x="8001024" y="5572140"/>
            <a:ext cx="714380" cy="785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6 Resim" descr="pngwing.com.png"/>
          <p:cNvPicPr>
            <a:picLocks noChangeAspect="1"/>
          </p:cNvPicPr>
          <p:nvPr/>
        </p:nvPicPr>
        <p:blipFill>
          <a:blip r:embed="rId3" cstate="print">
            <a:lum bright="100000" contrast="-70000"/>
          </a:blip>
          <a:stretch>
            <a:fillRect/>
          </a:stretch>
        </p:blipFill>
        <p:spPr>
          <a:xfrm>
            <a:off x="8072462" y="5643578"/>
            <a:ext cx="571504" cy="6429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28596" y="642918"/>
            <a:ext cx="7467600" cy="1143000"/>
          </a:xfrm>
        </p:spPr>
        <p:txBody>
          <a:bodyPr/>
          <a:lstStyle/>
          <a:p>
            <a:r>
              <a:rPr lang="en-US" sz="2400" dirty="0"/>
              <a:t>Human Interface Device (HID)</a:t>
            </a:r>
            <a:br>
              <a:rPr lang="tr-TR" dirty="0"/>
            </a:b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xfrm>
            <a:off x="428596" y="1571612"/>
            <a:ext cx="7686700" cy="3286148"/>
          </a:xfrm>
        </p:spPr>
        <p:txBody>
          <a:bodyPr>
            <a:normAutofit/>
          </a:bodyPr>
          <a:lstStyle/>
          <a:p>
            <a:r>
              <a:rPr lang="en-US" sz="2000" dirty="0"/>
              <a:t>Bluetooth's HID profile is actually a riff on the HID profile already defined for human input USB devices.</a:t>
            </a:r>
            <a:endParaRPr lang="tr-TR" sz="2000" dirty="0"/>
          </a:p>
        </p:txBody>
      </p:sp>
      <p:pic>
        <p:nvPicPr>
          <p:cNvPr id="184322" name="Picture 2" descr="HID Example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643182"/>
            <a:ext cx="6353092" cy="3216420"/>
          </a:xfrm>
          <a:prstGeom prst="rect">
            <a:avLst/>
          </a:prstGeom>
          <a:noFill/>
        </p:spPr>
      </p:pic>
      <p:sp>
        <p:nvSpPr>
          <p:cNvPr id="5" name="4 Oval"/>
          <p:cNvSpPr/>
          <p:nvPr/>
        </p:nvSpPr>
        <p:spPr>
          <a:xfrm>
            <a:off x="8001024" y="5572140"/>
            <a:ext cx="714380" cy="785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5 Resim" descr="pngwing.com.png"/>
          <p:cNvPicPr>
            <a:picLocks noChangeAspect="1"/>
          </p:cNvPicPr>
          <p:nvPr/>
        </p:nvPicPr>
        <p:blipFill>
          <a:blip r:embed="rId3" cstate="print">
            <a:lum bright="100000" contrast="-70000"/>
          </a:blip>
          <a:stretch>
            <a:fillRect/>
          </a:stretch>
        </p:blipFill>
        <p:spPr>
          <a:xfrm>
            <a:off x="8072462" y="5643578"/>
            <a:ext cx="571504" cy="6429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28596" y="642918"/>
            <a:ext cx="7467600" cy="796908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Hands-Free Profile (HFP) and Headset Profile (HSP) 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Bluetooth earpieces usually use headset profile (HSP) or hands-free profile (HFP). It implements a few features on top of those in HSP to allow for common phone interactions (accepting/rejecting calls, hanging up, etc.) to occur while the phone remains in your pocket.</a:t>
            </a:r>
          </a:p>
        </p:txBody>
      </p:sp>
      <p:sp>
        <p:nvSpPr>
          <p:cNvPr id="4" name="3 Oval"/>
          <p:cNvSpPr/>
          <p:nvPr/>
        </p:nvSpPr>
        <p:spPr>
          <a:xfrm>
            <a:off x="8001024" y="5572140"/>
            <a:ext cx="714380" cy="785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4 Resim" descr="pngwing.com.png"/>
          <p:cNvPicPr>
            <a:picLocks noChangeAspect="1"/>
          </p:cNvPicPr>
          <p:nvPr/>
        </p:nvPicPr>
        <p:blipFill>
          <a:blip r:embed="rId2" cstate="print">
            <a:lum bright="100000" contrast="-70000"/>
          </a:blip>
          <a:stretch>
            <a:fillRect/>
          </a:stretch>
        </p:blipFill>
        <p:spPr>
          <a:xfrm>
            <a:off x="8072462" y="5643578"/>
            <a:ext cx="571504" cy="642942"/>
          </a:xfrm>
          <a:prstGeom prst="rect">
            <a:avLst/>
          </a:prstGeom>
        </p:spPr>
      </p:pic>
      <p:pic>
        <p:nvPicPr>
          <p:cNvPr id="3078" name="Picture 6" descr="C:\Users\User\Desktop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6" y="3500438"/>
            <a:ext cx="4648411" cy="254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Advanced Audio Distribution Profile (A2DP) </a:t>
            </a:r>
            <a:br>
              <a:rPr lang="tr-TR" dirty="0"/>
            </a:b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xfrm>
            <a:off x="428596" y="1142984"/>
            <a:ext cx="7715304" cy="2857520"/>
          </a:xfrm>
        </p:spPr>
        <p:txBody>
          <a:bodyPr>
            <a:normAutofit/>
          </a:bodyPr>
          <a:lstStyle/>
          <a:p>
            <a:r>
              <a:rPr lang="en-US" sz="2000" dirty="0"/>
              <a:t>Advanced audio distribution profile (A2DP) defines how audio can be transmitted from one Bluetooth device to another.</a:t>
            </a:r>
            <a:endParaRPr lang="tr-TR" sz="2000" dirty="0"/>
          </a:p>
        </p:txBody>
      </p:sp>
      <p:pic>
        <p:nvPicPr>
          <p:cNvPr id="182274" name="Picture 2" descr="A2DP Example Configuration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285992"/>
            <a:ext cx="5906555" cy="3790774"/>
          </a:xfrm>
          <a:prstGeom prst="rect">
            <a:avLst/>
          </a:prstGeom>
          <a:noFill/>
        </p:spPr>
      </p:pic>
      <p:sp>
        <p:nvSpPr>
          <p:cNvPr id="5" name="4 Oval"/>
          <p:cNvSpPr/>
          <p:nvPr/>
        </p:nvSpPr>
        <p:spPr>
          <a:xfrm>
            <a:off x="8001024" y="5572140"/>
            <a:ext cx="714380" cy="785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5 Resim" descr="pngwing.com.png"/>
          <p:cNvPicPr>
            <a:picLocks noChangeAspect="1"/>
          </p:cNvPicPr>
          <p:nvPr/>
        </p:nvPicPr>
        <p:blipFill>
          <a:blip r:embed="rId3" cstate="print">
            <a:lum bright="100000" contrast="-70000"/>
          </a:blip>
          <a:stretch>
            <a:fillRect/>
          </a:stretch>
        </p:blipFill>
        <p:spPr>
          <a:xfrm>
            <a:off x="8072462" y="5643578"/>
            <a:ext cx="571504" cy="64294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28596" y="571480"/>
            <a:ext cx="7467600" cy="1143000"/>
          </a:xfrm>
        </p:spPr>
        <p:txBody>
          <a:bodyPr/>
          <a:lstStyle/>
          <a:p>
            <a:r>
              <a:rPr lang="en-US" sz="2400" dirty="0"/>
              <a:t>A/V Remote Control Profile (AVRCP)</a:t>
            </a:r>
            <a:br>
              <a:rPr lang="tr-TR" dirty="0"/>
            </a:b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xfrm>
            <a:off x="428596" y="1571612"/>
            <a:ext cx="7543824" cy="4873752"/>
          </a:xfrm>
        </p:spPr>
        <p:txBody>
          <a:bodyPr>
            <a:normAutofit/>
          </a:bodyPr>
          <a:lstStyle/>
          <a:p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audio</a:t>
            </a:r>
            <a:r>
              <a:rPr lang="tr-TR" sz="2000" dirty="0"/>
              <a:t>/video </a:t>
            </a:r>
            <a:r>
              <a:rPr lang="tr-TR" sz="2000" dirty="0" err="1"/>
              <a:t>remote</a:t>
            </a:r>
            <a:r>
              <a:rPr lang="tr-TR" sz="2000" dirty="0"/>
              <a:t> </a:t>
            </a:r>
            <a:r>
              <a:rPr lang="tr-TR" sz="2000" dirty="0" err="1"/>
              <a:t>control</a:t>
            </a:r>
            <a:r>
              <a:rPr lang="tr-TR" sz="2000" dirty="0"/>
              <a:t> profile (AVRCP) </a:t>
            </a:r>
            <a:r>
              <a:rPr lang="tr-TR" sz="2000" dirty="0" err="1"/>
              <a:t>allows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remote</a:t>
            </a:r>
            <a:r>
              <a:rPr lang="tr-TR" sz="2000" dirty="0"/>
              <a:t> </a:t>
            </a:r>
            <a:r>
              <a:rPr lang="tr-TR" sz="2000" dirty="0" err="1"/>
              <a:t>controlling</a:t>
            </a:r>
            <a:r>
              <a:rPr lang="tr-TR" sz="2000" dirty="0"/>
              <a:t> of a Bluetooth device. </a:t>
            </a:r>
            <a:r>
              <a:rPr lang="tr-TR" sz="2000" dirty="0" err="1"/>
              <a:t>It’s</a:t>
            </a:r>
            <a:r>
              <a:rPr lang="tr-TR" sz="2000" dirty="0"/>
              <a:t> </a:t>
            </a:r>
            <a:r>
              <a:rPr lang="tr-TR" sz="2000" dirty="0" err="1"/>
              <a:t>usually</a:t>
            </a:r>
            <a:r>
              <a:rPr lang="tr-TR" sz="2000" dirty="0"/>
              <a:t> </a:t>
            </a:r>
            <a:r>
              <a:rPr lang="tr-TR" sz="2000" dirty="0" err="1"/>
              <a:t>implemented</a:t>
            </a:r>
            <a:r>
              <a:rPr lang="tr-TR" sz="2000" dirty="0"/>
              <a:t> </a:t>
            </a:r>
            <a:r>
              <a:rPr lang="tr-TR" sz="2000" dirty="0" err="1"/>
              <a:t>alongside</a:t>
            </a:r>
            <a:r>
              <a:rPr lang="tr-TR" sz="2000" dirty="0"/>
              <a:t> A2DP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allow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remote</a:t>
            </a:r>
            <a:r>
              <a:rPr lang="tr-TR" sz="2000" dirty="0"/>
              <a:t> </a:t>
            </a:r>
            <a:r>
              <a:rPr lang="tr-TR" sz="2000" dirty="0" err="1"/>
              <a:t>speaker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tell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audio</a:t>
            </a:r>
            <a:r>
              <a:rPr lang="tr-TR" sz="2000" dirty="0"/>
              <a:t>-</a:t>
            </a:r>
            <a:r>
              <a:rPr lang="tr-TR" sz="2000" dirty="0" err="1"/>
              <a:t>sending</a:t>
            </a:r>
            <a:r>
              <a:rPr lang="tr-TR" sz="2000" dirty="0"/>
              <a:t> device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fastforward</a:t>
            </a:r>
            <a:r>
              <a:rPr lang="tr-TR" sz="2000" dirty="0"/>
              <a:t>, </a:t>
            </a:r>
            <a:r>
              <a:rPr lang="tr-TR" sz="2000" dirty="0" err="1"/>
              <a:t>rewind</a:t>
            </a:r>
            <a:r>
              <a:rPr lang="tr-TR" sz="2000" dirty="0"/>
              <a:t>, </a:t>
            </a:r>
            <a:r>
              <a:rPr lang="tr-TR" sz="2000" dirty="0" err="1"/>
              <a:t>etc</a:t>
            </a:r>
            <a:r>
              <a:rPr lang="tr-TR" sz="2000" dirty="0"/>
              <a:t>.</a:t>
            </a:r>
          </a:p>
        </p:txBody>
      </p:sp>
      <p:sp>
        <p:nvSpPr>
          <p:cNvPr id="4" name="3 Oval"/>
          <p:cNvSpPr/>
          <p:nvPr/>
        </p:nvSpPr>
        <p:spPr>
          <a:xfrm>
            <a:off x="8001024" y="5572140"/>
            <a:ext cx="714380" cy="785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81250" name="Picture 2" descr="AVRCP Example Configur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3357562"/>
            <a:ext cx="5665007" cy="2043119"/>
          </a:xfrm>
          <a:prstGeom prst="rect">
            <a:avLst/>
          </a:prstGeom>
          <a:noFill/>
        </p:spPr>
      </p:pic>
      <p:pic>
        <p:nvPicPr>
          <p:cNvPr id="6" name="5 Resim" descr="pngwing.com.png"/>
          <p:cNvPicPr>
            <a:picLocks noChangeAspect="1"/>
          </p:cNvPicPr>
          <p:nvPr/>
        </p:nvPicPr>
        <p:blipFill>
          <a:blip r:embed="rId3" cstate="print">
            <a:lum bright="100000" contrast="-70000"/>
          </a:blip>
          <a:stretch>
            <a:fillRect/>
          </a:stretch>
        </p:blipFill>
        <p:spPr>
          <a:xfrm>
            <a:off x="8072462" y="5643578"/>
            <a:ext cx="571504" cy="6429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28596" y="1000108"/>
            <a:ext cx="7467600" cy="1143000"/>
          </a:xfrm>
        </p:spPr>
        <p:txBody>
          <a:bodyPr/>
          <a:lstStyle/>
          <a:p>
            <a:r>
              <a:rPr lang="en-US" dirty="0"/>
              <a:t>Common Versions</a:t>
            </a:r>
            <a:br>
              <a:rPr lang="tr-TR" dirty="0"/>
            </a:b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xfrm>
            <a:off x="500034" y="1984248"/>
            <a:ext cx="7615262" cy="35878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tr-TR" sz="2000" dirty="0"/>
              <a:t> </a:t>
            </a:r>
            <a:r>
              <a:rPr lang="en-US" sz="2000" dirty="0"/>
              <a:t>Here's a rundown of the commonly encountered Bluetooth</a:t>
            </a:r>
            <a:endParaRPr lang="tr-TR" sz="2000" dirty="0"/>
          </a:p>
          <a:p>
            <a:pPr>
              <a:buNone/>
            </a:pPr>
            <a:r>
              <a:rPr lang="en-US" sz="2000" dirty="0"/>
              <a:t>versions:</a:t>
            </a:r>
            <a:endParaRPr lang="tr-TR" sz="2000" dirty="0"/>
          </a:p>
          <a:p>
            <a:endParaRPr lang="tr-TR" sz="2000" dirty="0"/>
          </a:p>
          <a:p>
            <a:r>
              <a:rPr lang="tr-TR" sz="2000" dirty="0"/>
              <a:t>Bluetooth v1.2</a:t>
            </a:r>
          </a:p>
          <a:p>
            <a:pPr lvl="0"/>
            <a:r>
              <a:rPr lang="tr-TR" sz="2000" dirty="0"/>
              <a:t>Bluetooth v2.1 + EDR</a:t>
            </a:r>
          </a:p>
          <a:p>
            <a:pPr lvl="0"/>
            <a:r>
              <a:rPr lang="tr-TR" sz="2000" dirty="0"/>
              <a:t>Bluetooth v2.1 </a:t>
            </a:r>
          </a:p>
          <a:p>
            <a:pPr lvl="0"/>
            <a:r>
              <a:rPr lang="tr-TR" sz="2000" dirty="0"/>
              <a:t>Bluetooth v3.0 + HS</a:t>
            </a:r>
          </a:p>
          <a:p>
            <a:pPr lvl="0"/>
            <a:r>
              <a:rPr lang="tr-TR" sz="2000" dirty="0"/>
              <a:t>Bluetooth v4.0 </a:t>
            </a:r>
            <a:r>
              <a:rPr lang="tr-TR" sz="2000" dirty="0" err="1"/>
              <a:t>and</a:t>
            </a:r>
            <a:r>
              <a:rPr lang="tr-TR" sz="2000" dirty="0"/>
              <a:t> Bluetooth </a:t>
            </a:r>
            <a:r>
              <a:rPr lang="tr-TR" sz="2000" dirty="0" err="1"/>
              <a:t>Low</a:t>
            </a:r>
            <a:r>
              <a:rPr lang="tr-TR" sz="2000" dirty="0"/>
              <a:t> </a:t>
            </a:r>
            <a:r>
              <a:rPr lang="tr-TR" sz="2000" dirty="0" err="1"/>
              <a:t>Energy</a:t>
            </a:r>
            <a:r>
              <a:rPr lang="tr-TR" sz="2000" dirty="0"/>
              <a:t>(BLE)</a:t>
            </a:r>
          </a:p>
          <a:p>
            <a:endParaRPr lang="tr-TR" dirty="0"/>
          </a:p>
        </p:txBody>
      </p:sp>
      <p:sp>
        <p:nvSpPr>
          <p:cNvPr id="4" name="3 Oval"/>
          <p:cNvSpPr/>
          <p:nvPr/>
        </p:nvSpPr>
        <p:spPr>
          <a:xfrm>
            <a:off x="8001024" y="5572140"/>
            <a:ext cx="714380" cy="785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4 Resim" descr="pngwing.com.png"/>
          <p:cNvPicPr>
            <a:picLocks noChangeAspect="1"/>
          </p:cNvPicPr>
          <p:nvPr/>
        </p:nvPicPr>
        <p:blipFill>
          <a:blip r:embed="rId2" cstate="print">
            <a:lum bright="100000" contrast="-70000"/>
          </a:blip>
          <a:stretch>
            <a:fillRect/>
          </a:stretch>
        </p:blipFill>
        <p:spPr>
          <a:xfrm>
            <a:off x="8072462" y="5643578"/>
            <a:ext cx="571504" cy="6429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28596" y="500042"/>
            <a:ext cx="7467600" cy="850106"/>
          </a:xfrm>
        </p:spPr>
        <p:txBody>
          <a:bodyPr>
            <a:normAutofit fontScale="90000"/>
          </a:bodyPr>
          <a:lstStyle/>
          <a:p>
            <a:r>
              <a:rPr lang="en-US" sz="3300" dirty="0"/>
              <a:t>Wireless Comparison </a:t>
            </a:r>
            <a:br>
              <a:rPr lang="tr-TR" dirty="0"/>
            </a:br>
            <a:endParaRPr lang="tr-TR" dirty="0"/>
          </a:p>
        </p:txBody>
      </p:sp>
      <p:sp>
        <p:nvSpPr>
          <p:cNvPr id="4" name="3 Oval"/>
          <p:cNvSpPr/>
          <p:nvPr/>
        </p:nvSpPr>
        <p:spPr>
          <a:xfrm>
            <a:off x="8001024" y="5572140"/>
            <a:ext cx="714380" cy="785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aphicFrame>
        <p:nvGraphicFramePr>
          <p:cNvPr id="5" name="4 Tablo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213647"/>
              </p:ext>
            </p:extLst>
          </p:nvPr>
        </p:nvGraphicFramePr>
        <p:xfrm>
          <a:off x="500034" y="1142984"/>
          <a:ext cx="7344816" cy="4844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49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12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434">
                <a:tc>
                  <a:txBody>
                    <a:bodyPr/>
                    <a:lstStyle/>
                    <a:p>
                      <a:r>
                        <a:rPr lang="tr-TR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/>
                        <a:t>Bluetooth </a:t>
                      </a:r>
                      <a:r>
                        <a:rPr lang="tr-TR" sz="1400" dirty="0" err="1"/>
                        <a:t>classic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tr-TR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Bluetooth 4.0 </a:t>
                      </a:r>
                      <a:r>
                        <a:rPr kumimoji="0" lang="tr-TR" sz="1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  <a:r>
                        <a:rPr kumimoji="0" lang="tr-TR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tr-TR" sz="1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  <a:r>
                        <a:rPr kumimoji="0" lang="tr-TR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(BLE)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ZigBee</a:t>
                      </a:r>
                      <a:r>
                        <a:rPr lang="tr-T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Wifi</a:t>
                      </a:r>
                      <a:r>
                        <a:rPr lang="tr-T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08">
                <a:tc>
                  <a:txBody>
                    <a:bodyPr/>
                    <a:lstStyle/>
                    <a:p>
                      <a:r>
                        <a:rPr lang="tr-TR" sz="1200" dirty="0"/>
                        <a:t>IEEE </a:t>
                      </a:r>
                      <a:r>
                        <a:rPr lang="tr-TR" sz="1200" dirty="0" err="1"/>
                        <a:t>Standard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/>
                        <a:t>802.15.1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/>
                        <a:t>802.15.1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/>
                        <a:t>802.15.4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/>
                        <a:t>802.11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508">
                <a:tc>
                  <a:txBody>
                    <a:bodyPr/>
                    <a:lstStyle/>
                    <a:p>
                      <a:r>
                        <a:rPr lang="tr-TR" sz="1200" b="0" dirty="0" err="1"/>
                        <a:t>Frequency</a:t>
                      </a:r>
                      <a:r>
                        <a:rPr lang="tr-TR" sz="1200" b="0" dirty="0"/>
                        <a:t> 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tr-T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0.868, 0.915, 2.4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/>
                        <a:t>2.4 </a:t>
                      </a:r>
                      <a:r>
                        <a:rPr lang="tr-TR" sz="1200" dirty="0" err="1"/>
                        <a:t>and</a:t>
                      </a:r>
                      <a:r>
                        <a:rPr lang="tr-TR" sz="12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7092">
                <a:tc>
                  <a:txBody>
                    <a:bodyPr/>
                    <a:lstStyle/>
                    <a:p>
                      <a:r>
                        <a:rPr lang="tr-TR" sz="1200" dirty="0"/>
                        <a:t>Maksimum </a:t>
                      </a:r>
                      <a:r>
                        <a:rPr lang="tr-TR" sz="1200" dirty="0" err="1"/>
                        <a:t>raw</a:t>
                      </a:r>
                      <a:r>
                        <a:rPr lang="tr-TR" sz="1200" baseline="0" dirty="0"/>
                        <a:t> bit rate (</a:t>
                      </a:r>
                      <a:r>
                        <a:rPr lang="tr-TR" sz="1200" baseline="0" dirty="0" err="1"/>
                        <a:t>Mbps</a:t>
                      </a:r>
                      <a:r>
                        <a:rPr lang="tr-TR" sz="1200" baseline="0" dirty="0"/>
                        <a:t>)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/>
                        <a:t>1-3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/>
                        <a:t>0.250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tr-T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 (b), 54 (g), 600 (n)</a:t>
                      </a:r>
                      <a:endParaRPr lang="tr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35">
                <a:tc>
                  <a:txBody>
                    <a:bodyPr/>
                    <a:lstStyle/>
                    <a:p>
                      <a:r>
                        <a:rPr kumimoji="0" lang="tr-T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Typical</a:t>
                      </a:r>
                      <a:r>
                        <a:rPr kumimoji="0" lang="tr-T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data </a:t>
                      </a:r>
                      <a:r>
                        <a:rPr kumimoji="0" lang="tr-T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throughput</a:t>
                      </a:r>
                      <a:r>
                        <a:rPr kumimoji="0" lang="tr-T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tr-T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Mbps</a:t>
                      </a:r>
                      <a:r>
                        <a:rPr kumimoji="0" lang="tr-T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tr-TR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/>
                        <a:t>0.7-2.1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tr-T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(b), 25 (g), 150 (n)</a:t>
                      </a:r>
                      <a:endParaRPr lang="tr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35">
                <a:tc>
                  <a:txBody>
                    <a:bodyPr/>
                    <a:lstStyle/>
                    <a:p>
                      <a:r>
                        <a:rPr kumimoji="0" lang="tr-T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</a:t>
                      </a:r>
                      <a:r>
                        <a:rPr kumimoji="0" lang="tr-TR" sz="12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tr-T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tr-T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Outdoor</a:t>
                      </a:r>
                      <a:r>
                        <a:rPr kumimoji="0" lang="tr-T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tr-T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</a:t>
                      </a:r>
                      <a:r>
                        <a:rPr kumimoji="0" lang="tr-T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tr-T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Meters</a:t>
                      </a:r>
                      <a:r>
                        <a:rPr kumimoji="0" lang="tr-T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tr-TR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tr-T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(</a:t>
                      </a:r>
                      <a:r>
                        <a:rPr kumimoji="0" lang="tr-T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tr-T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2), 100 (</a:t>
                      </a:r>
                      <a:r>
                        <a:rPr kumimoji="0" lang="tr-T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tr-T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1)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/>
                        <a:t>10-100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/>
                        <a:t>100-250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35">
                <a:tc>
                  <a:txBody>
                    <a:bodyPr/>
                    <a:lstStyle/>
                    <a:p>
                      <a:r>
                        <a:rPr kumimoji="0" lang="tr-T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Relative</a:t>
                      </a:r>
                      <a:r>
                        <a:rPr kumimoji="0" lang="tr-T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tr-T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</a:t>
                      </a:r>
                      <a:r>
                        <a:rPr kumimoji="0" lang="tr-T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tr-T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Consumption</a:t>
                      </a:r>
                      <a:endParaRPr lang="tr-TR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err="1"/>
                        <a:t>Medium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err="1"/>
                        <a:t>Very</a:t>
                      </a:r>
                      <a:r>
                        <a:rPr lang="tr-TR" sz="1200" dirty="0"/>
                        <a:t> </a:t>
                      </a:r>
                      <a:r>
                        <a:rPr lang="tr-TR" sz="1200" dirty="0" err="1"/>
                        <a:t>low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err="1"/>
                        <a:t>Very</a:t>
                      </a:r>
                      <a:r>
                        <a:rPr lang="tr-TR" sz="1200" dirty="0"/>
                        <a:t> </a:t>
                      </a:r>
                      <a:r>
                        <a:rPr lang="tr-TR" sz="1200" dirty="0" err="1"/>
                        <a:t>low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/>
                        <a:t>High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6635">
                <a:tc>
                  <a:txBody>
                    <a:bodyPr/>
                    <a:lstStyle/>
                    <a:p>
                      <a:r>
                        <a:rPr kumimoji="0" lang="tr-T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Example</a:t>
                      </a:r>
                      <a:r>
                        <a:rPr kumimoji="0" lang="tr-T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tr-T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Battery</a:t>
                      </a:r>
                      <a:r>
                        <a:rPr kumimoji="0" lang="tr-T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Life</a:t>
                      </a:r>
                      <a:endParaRPr lang="tr-TR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err="1"/>
                        <a:t>Days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err="1"/>
                        <a:t>Months</a:t>
                      </a:r>
                      <a:r>
                        <a:rPr lang="tr-TR" sz="1200" dirty="0"/>
                        <a:t> </a:t>
                      </a:r>
                      <a:r>
                        <a:rPr lang="tr-TR" sz="1200" dirty="0" err="1"/>
                        <a:t>the</a:t>
                      </a:r>
                      <a:r>
                        <a:rPr lang="tr-TR" sz="1200" dirty="0"/>
                        <a:t> </a:t>
                      </a:r>
                      <a:r>
                        <a:rPr lang="tr-TR" sz="1200" dirty="0" err="1"/>
                        <a:t>years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err="1"/>
                        <a:t>Months</a:t>
                      </a:r>
                      <a:r>
                        <a:rPr lang="tr-TR" sz="1200" dirty="0"/>
                        <a:t> </a:t>
                      </a:r>
                      <a:r>
                        <a:rPr lang="tr-TR" sz="1200" dirty="0" err="1"/>
                        <a:t>the</a:t>
                      </a:r>
                      <a:r>
                        <a:rPr lang="tr-TR" sz="1200" dirty="0"/>
                        <a:t> </a:t>
                      </a:r>
                      <a:r>
                        <a:rPr lang="tr-TR" sz="1200" dirty="0" err="1"/>
                        <a:t>years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err="1"/>
                        <a:t>Hours</a:t>
                      </a:r>
                      <a:r>
                        <a:rPr lang="tr-TR" sz="12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6635">
                <a:tc>
                  <a:txBody>
                    <a:bodyPr/>
                    <a:lstStyle/>
                    <a:p>
                      <a:r>
                        <a:rPr kumimoji="0" lang="tr-T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Example</a:t>
                      </a:r>
                      <a:r>
                        <a:rPr kumimoji="0" lang="tr-T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tr-T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Battery</a:t>
                      </a:r>
                      <a:r>
                        <a:rPr kumimoji="0" lang="tr-T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Life</a:t>
                      </a:r>
                      <a:endParaRPr lang="tr-TR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err="1"/>
                        <a:t>Undefined</a:t>
                      </a:r>
                      <a:r>
                        <a:rPr lang="tr-TR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/>
                        <a:t>64,000+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5 Resim" descr="pngwing.com.png"/>
          <p:cNvPicPr>
            <a:picLocks noChangeAspect="1"/>
          </p:cNvPicPr>
          <p:nvPr/>
        </p:nvPicPr>
        <p:blipFill>
          <a:blip r:embed="rId2" cstate="print">
            <a:lum bright="100000" contrast="-70000"/>
          </a:blip>
          <a:stretch>
            <a:fillRect/>
          </a:stretch>
        </p:blipFill>
        <p:spPr>
          <a:xfrm>
            <a:off x="8072462" y="5643578"/>
            <a:ext cx="571504" cy="6429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xfrm>
            <a:off x="428596" y="357166"/>
            <a:ext cx="7601272" cy="2966731"/>
          </a:xfrm>
        </p:spPr>
        <p:txBody>
          <a:bodyPr>
            <a:normAutofit/>
          </a:bodyPr>
          <a:lstStyle/>
          <a:p>
            <a:endParaRPr lang="tr-TR" sz="2000" dirty="0"/>
          </a:p>
          <a:p>
            <a:r>
              <a:rPr lang="tr-TR" sz="2000" dirty="0" err="1"/>
              <a:t>ZigBee</a:t>
            </a:r>
            <a:r>
              <a:rPr lang="tr-TR" sz="2000" dirty="0"/>
              <a:t> </a:t>
            </a:r>
            <a:r>
              <a:rPr lang="en-US" sz="2000" dirty="0"/>
              <a:t>is used for communication between complex structures.</a:t>
            </a:r>
            <a:endParaRPr lang="tr-TR" sz="2000" dirty="0"/>
          </a:p>
          <a:p>
            <a:endParaRPr lang="tr-TR" sz="2000" dirty="0"/>
          </a:p>
          <a:p>
            <a:r>
              <a:rPr lang="tr-TR" sz="2000" dirty="0"/>
              <a:t>BLE </a:t>
            </a:r>
            <a:r>
              <a:rPr lang="tr-TR" sz="2000" dirty="0" err="1"/>
              <a:t>saves</a:t>
            </a:r>
            <a:r>
              <a:rPr lang="tr-TR" sz="2000" dirty="0"/>
              <a:t> </a:t>
            </a:r>
            <a:r>
              <a:rPr lang="tr-TR" sz="2000" dirty="0" err="1"/>
              <a:t>significant</a:t>
            </a:r>
            <a:r>
              <a:rPr lang="tr-TR" sz="2000" dirty="0"/>
              <a:t> </a:t>
            </a:r>
            <a:r>
              <a:rPr lang="tr-TR" sz="2000" dirty="0" err="1"/>
              <a:t>power</a:t>
            </a:r>
            <a:r>
              <a:rPr lang="tr-TR" sz="2000" dirty="0"/>
              <a:t>.</a:t>
            </a:r>
          </a:p>
          <a:p>
            <a:endParaRPr lang="tr-TR" sz="2000" dirty="0"/>
          </a:p>
          <a:p>
            <a:r>
              <a:rPr lang="tr-TR" sz="2000" dirty="0" err="1"/>
              <a:t>WiFi</a:t>
            </a:r>
            <a:r>
              <a:rPr lang="tr-TR" sz="2000" dirty="0"/>
              <a:t> is </a:t>
            </a:r>
            <a:r>
              <a:rPr lang="en-US" sz="2000" dirty="0"/>
              <a:t>fast and </a:t>
            </a:r>
            <a:r>
              <a:rPr lang="en-US" sz="2000" dirty="0" err="1"/>
              <a:t>flexbile</a:t>
            </a:r>
            <a:r>
              <a:rPr lang="en-US" sz="2000" dirty="0"/>
              <a:t>, but also requires a lot of power. </a:t>
            </a:r>
            <a:endParaRPr lang="tr-TR" sz="2000" dirty="0"/>
          </a:p>
        </p:txBody>
      </p:sp>
      <p:sp>
        <p:nvSpPr>
          <p:cNvPr id="4" name="3 Oval"/>
          <p:cNvSpPr/>
          <p:nvPr/>
        </p:nvSpPr>
        <p:spPr>
          <a:xfrm>
            <a:off x="8001024" y="5572140"/>
            <a:ext cx="714380" cy="785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4 Resim" descr="pngwing.com.png"/>
          <p:cNvPicPr>
            <a:picLocks noChangeAspect="1"/>
          </p:cNvPicPr>
          <p:nvPr/>
        </p:nvPicPr>
        <p:blipFill>
          <a:blip r:embed="rId2" cstate="print">
            <a:lum bright="100000" contrast="-70000"/>
          </a:blip>
          <a:stretch>
            <a:fillRect/>
          </a:stretch>
        </p:blipFill>
        <p:spPr>
          <a:xfrm>
            <a:off x="8072462" y="5643578"/>
            <a:ext cx="571504" cy="642942"/>
          </a:xfrm>
          <a:prstGeom prst="rect">
            <a:avLst/>
          </a:prstGeom>
        </p:spPr>
      </p:pic>
      <p:pic>
        <p:nvPicPr>
          <p:cNvPr id="4098" name="Picture 2" descr="C:\Users\User\Desktop\ZigBee-ned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87957"/>
            <a:ext cx="2236637" cy="14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\Desktop\Bluetooth-Low-Energy-BLE-Introduc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54" y="4357694"/>
            <a:ext cx="1756637" cy="175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User\Desktop\ind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714" y="329938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14348" y="357166"/>
            <a:ext cx="7467600" cy="703282"/>
          </a:xfrm>
        </p:spPr>
        <p:txBody>
          <a:bodyPr>
            <a:normAutofit/>
          </a:bodyPr>
          <a:lstStyle/>
          <a:p>
            <a:pPr algn="ctr"/>
            <a:r>
              <a:rPr lang="tr-TR" sz="2800" dirty="0"/>
              <a:t>Bluetooth </a:t>
            </a:r>
            <a:r>
              <a:rPr lang="tr-TR" sz="2800" dirty="0" err="1"/>
              <a:t>Communıcatıon</a:t>
            </a:r>
            <a:r>
              <a:rPr lang="tr-TR" sz="2800" dirty="0"/>
              <a:t> </a:t>
            </a:r>
            <a:r>
              <a:rPr lang="tr-TR" sz="2800" dirty="0" err="1"/>
              <a:t>Sımulatıon</a:t>
            </a:r>
            <a:r>
              <a:rPr lang="tr-TR" sz="2800" dirty="0"/>
              <a:t> </a:t>
            </a:r>
          </a:p>
        </p:txBody>
      </p:sp>
      <p:pic>
        <p:nvPicPr>
          <p:cNvPr id="10" name="9 Resim" descr="Ekran Görüntüsü (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3857628"/>
            <a:ext cx="4286280" cy="2409856"/>
          </a:xfrm>
          <a:prstGeom prst="rect">
            <a:avLst/>
          </a:prstGeom>
        </p:spPr>
      </p:pic>
      <p:pic>
        <p:nvPicPr>
          <p:cNvPr id="11" name="10 Resim" descr="Ekran Görüntüsü (9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4" y="3786190"/>
            <a:ext cx="4413343" cy="2481294"/>
          </a:xfrm>
          <a:prstGeom prst="rect">
            <a:avLst/>
          </a:prstGeom>
        </p:spPr>
      </p:pic>
      <p:pic>
        <p:nvPicPr>
          <p:cNvPr id="12" name="11 Resim" descr="Ekran Görüntüsü (10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44" y="1214422"/>
            <a:ext cx="4286280" cy="2409856"/>
          </a:xfrm>
          <a:prstGeom prst="rect">
            <a:avLst/>
          </a:prstGeom>
        </p:spPr>
      </p:pic>
      <p:pic>
        <p:nvPicPr>
          <p:cNvPr id="13" name="12 Resim" descr="Ekran Görüntüsü (1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24" y="1214422"/>
            <a:ext cx="4286280" cy="24098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berleşmeprojee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188640"/>
            <a:ext cx="8448938" cy="5256584"/>
          </a:xfrm>
          <a:prstGeom prst="rect">
            <a:avLst/>
          </a:prstGeom>
        </p:spPr>
      </p:pic>
      <p:sp>
        <p:nvSpPr>
          <p:cNvPr id="3" name="2 Oval"/>
          <p:cNvSpPr/>
          <p:nvPr/>
        </p:nvSpPr>
        <p:spPr>
          <a:xfrm>
            <a:off x="8001024" y="5572140"/>
            <a:ext cx="714380" cy="785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4 Resim" descr="pngwing.com.png"/>
          <p:cNvPicPr>
            <a:picLocks noChangeAspect="1"/>
          </p:cNvPicPr>
          <p:nvPr/>
        </p:nvPicPr>
        <p:blipFill>
          <a:blip r:embed="rId5" cstate="print">
            <a:lum bright="100000" contrast="-70000"/>
          </a:blip>
          <a:stretch>
            <a:fillRect/>
          </a:stretch>
        </p:blipFill>
        <p:spPr>
          <a:xfrm>
            <a:off x="8072462" y="5643578"/>
            <a:ext cx="571504" cy="64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1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Oval"/>
          <p:cNvSpPr/>
          <p:nvPr/>
        </p:nvSpPr>
        <p:spPr>
          <a:xfrm>
            <a:off x="8001024" y="5572140"/>
            <a:ext cx="714380" cy="785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28596" y="357166"/>
            <a:ext cx="7467600" cy="1143000"/>
          </a:xfrm>
        </p:spPr>
        <p:txBody>
          <a:bodyPr/>
          <a:lstStyle/>
          <a:p>
            <a:r>
              <a:rPr lang="en-US" dirty="0"/>
              <a:t>What is Bluetooth?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xfrm>
            <a:off x="428596" y="1857364"/>
            <a:ext cx="4614866" cy="3686188"/>
          </a:xfrm>
        </p:spPr>
        <p:txBody>
          <a:bodyPr>
            <a:normAutofit/>
          </a:bodyPr>
          <a:lstStyle/>
          <a:p>
            <a:r>
              <a:rPr lang="en-US" sz="2000" dirty="0"/>
              <a:t>The rapid transfer of data between short distances over the wireless network takes place via Bluetooth technology. </a:t>
            </a:r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r>
              <a:rPr lang="en-US" sz="2000" dirty="0"/>
              <a:t>Bluetooth provides communication thanks to short-range radio frequency. Communication speed is 2.4 </a:t>
            </a:r>
            <a:r>
              <a:rPr lang="en-US" sz="2000" dirty="0" err="1"/>
              <a:t>Ghz</a:t>
            </a:r>
            <a:r>
              <a:rPr lang="en-US" sz="2000" dirty="0"/>
              <a:t>. </a:t>
            </a:r>
            <a:endParaRPr lang="tr-TR" sz="2000" dirty="0"/>
          </a:p>
          <a:p>
            <a:endParaRPr lang="tr-TR" dirty="0"/>
          </a:p>
        </p:txBody>
      </p:sp>
      <p:pic>
        <p:nvPicPr>
          <p:cNvPr id="162818" name="Picture 2" descr="Bluetooth 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6" y="2143116"/>
            <a:ext cx="3048000" cy="3048001"/>
          </a:xfrm>
          <a:prstGeom prst="rect">
            <a:avLst/>
          </a:prstGeom>
          <a:noFill/>
        </p:spPr>
      </p:pic>
      <p:pic>
        <p:nvPicPr>
          <p:cNvPr id="5" name="4 Resim" descr="pngwing.com.png"/>
          <p:cNvPicPr>
            <a:picLocks noChangeAspect="1"/>
          </p:cNvPicPr>
          <p:nvPr/>
        </p:nvPicPr>
        <p:blipFill>
          <a:blip r:embed="rId3" cstate="print">
            <a:lum bright="100000" contrast="-70000"/>
          </a:blip>
          <a:stretch>
            <a:fillRect/>
          </a:stretch>
        </p:blipFill>
        <p:spPr>
          <a:xfrm>
            <a:off x="8072462" y="5643578"/>
            <a:ext cx="571504" cy="6429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500034" y="357166"/>
            <a:ext cx="7467600" cy="1143000"/>
          </a:xfrm>
        </p:spPr>
        <p:txBody>
          <a:bodyPr/>
          <a:lstStyle/>
          <a:p>
            <a:r>
              <a:rPr lang="en-US" dirty="0"/>
              <a:t>How Bluetooth Works </a:t>
            </a:r>
            <a:br>
              <a:rPr lang="tr-TR" dirty="0"/>
            </a:b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xfrm>
            <a:off x="285720" y="1285860"/>
            <a:ext cx="7829576" cy="1285884"/>
          </a:xfrm>
        </p:spPr>
        <p:txBody>
          <a:bodyPr>
            <a:normAutofit fontScale="92500" lnSpcReduction="10000"/>
          </a:bodyPr>
          <a:lstStyle/>
          <a:p>
            <a:r>
              <a:rPr lang="tr-TR" sz="2200" dirty="0" err="1"/>
              <a:t>The</a:t>
            </a:r>
            <a:r>
              <a:rPr lang="tr-TR" sz="2200" dirty="0"/>
              <a:t> Bluetooth </a:t>
            </a:r>
            <a:r>
              <a:rPr lang="tr-TR" sz="2200" dirty="0" err="1"/>
              <a:t>protocol</a:t>
            </a:r>
            <a:r>
              <a:rPr lang="tr-TR" sz="2200" dirty="0"/>
              <a:t> </a:t>
            </a:r>
            <a:r>
              <a:rPr lang="tr-TR" sz="2200" dirty="0" err="1"/>
              <a:t>operates</a:t>
            </a:r>
            <a:r>
              <a:rPr lang="tr-TR" sz="2200" dirty="0"/>
              <a:t> at 2.4GHz in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same</a:t>
            </a:r>
            <a:r>
              <a:rPr lang="tr-TR" sz="2200" dirty="0"/>
              <a:t> </a:t>
            </a:r>
            <a:r>
              <a:rPr lang="tr-TR" sz="2200" dirty="0" err="1"/>
              <a:t>unlicensed</a:t>
            </a:r>
            <a:r>
              <a:rPr lang="tr-TR" sz="2200" dirty="0"/>
              <a:t> ISM </a:t>
            </a:r>
            <a:r>
              <a:rPr lang="tr-TR" sz="2200" dirty="0" err="1"/>
              <a:t>frequency</a:t>
            </a:r>
            <a:r>
              <a:rPr lang="tr-TR" sz="2200" dirty="0"/>
              <a:t> </a:t>
            </a:r>
            <a:r>
              <a:rPr lang="tr-TR" sz="2200" dirty="0" err="1"/>
              <a:t>band</a:t>
            </a:r>
            <a:r>
              <a:rPr lang="tr-TR" sz="2200" dirty="0"/>
              <a:t>. </a:t>
            </a:r>
            <a:r>
              <a:rPr lang="tr-TR" sz="2200" dirty="0" err="1"/>
              <a:t>There</a:t>
            </a:r>
            <a:r>
              <a:rPr lang="tr-TR" sz="2200" dirty="0"/>
              <a:t> is a </a:t>
            </a:r>
            <a:r>
              <a:rPr lang="tr-TR" sz="2200" dirty="0" err="1"/>
              <a:t>standardized</a:t>
            </a:r>
            <a:r>
              <a:rPr lang="tr-TR" sz="2200" dirty="0"/>
              <a:t> set of </a:t>
            </a:r>
            <a:r>
              <a:rPr lang="tr-TR" sz="2200" dirty="0" err="1"/>
              <a:t>rules</a:t>
            </a:r>
            <a:r>
              <a:rPr lang="tr-TR" sz="2200" dirty="0"/>
              <a:t> </a:t>
            </a:r>
            <a:r>
              <a:rPr lang="tr-TR" sz="2200" dirty="0" err="1"/>
              <a:t>and</a:t>
            </a:r>
            <a:r>
              <a:rPr lang="tr-TR" sz="2200" dirty="0"/>
              <a:t> </a:t>
            </a:r>
            <a:r>
              <a:rPr lang="tr-TR" sz="2200" dirty="0" err="1"/>
              <a:t>specifications</a:t>
            </a:r>
            <a:r>
              <a:rPr lang="tr-TR" sz="2200" dirty="0"/>
              <a:t> </a:t>
            </a:r>
            <a:r>
              <a:rPr lang="tr-TR" sz="2200" dirty="0" err="1"/>
              <a:t>that</a:t>
            </a:r>
            <a:r>
              <a:rPr lang="tr-TR" sz="2200" dirty="0"/>
              <a:t> </a:t>
            </a:r>
            <a:r>
              <a:rPr lang="tr-TR" sz="2200" dirty="0" err="1"/>
              <a:t>differentiates</a:t>
            </a:r>
            <a:r>
              <a:rPr lang="tr-TR" sz="2200" dirty="0"/>
              <a:t> it </a:t>
            </a:r>
            <a:r>
              <a:rPr lang="tr-TR" sz="2200" dirty="0" err="1"/>
              <a:t>from</a:t>
            </a:r>
            <a:r>
              <a:rPr lang="tr-TR" sz="2200" dirty="0"/>
              <a:t> </a:t>
            </a:r>
            <a:r>
              <a:rPr lang="tr-TR" sz="2200" dirty="0" err="1"/>
              <a:t>other</a:t>
            </a:r>
            <a:r>
              <a:rPr lang="tr-TR" sz="2200" dirty="0"/>
              <a:t> </a:t>
            </a:r>
            <a:r>
              <a:rPr lang="tr-TR" sz="2200" dirty="0" err="1"/>
              <a:t>protocols</a:t>
            </a:r>
            <a:r>
              <a:rPr lang="tr-TR" sz="2200" dirty="0"/>
              <a:t>. </a:t>
            </a:r>
          </a:p>
          <a:p>
            <a:endParaRPr lang="tr-TR" dirty="0"/>
          </a:p>
        </p:txBody>
      </p:sp>
      <p:pic>
        <p:nvPicPr>
          <p:cNvPr id="161794" name="Picture 2" descr="Master/slave topolog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7744" y="4437112"/>
            <a:ext cx="3960440" cy="2206574"/>
          </a:xfrm>
          <a:prstGeom prst="rect">
            <a:avLst/>
          </a:prstGeom>
          <a:noFill/>
        </p:spPr>
      </p:pic>
      <p:sp>
        <p:nvSpPr>
          <p:cNvPr id="5" name="4 Oval"/>
          <p:cNvSpPr/>
          <p:nvPr/>
        </p:nvSpPr>
        <p:spPr>
          <a:xfrm>
            <a:off x="8001024" y="5572140"/>
            <a:ext cx="714380" cy="785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5 Resim" descr="pngwing.com.png"/>
          <p:cNvPicPr>
            <a:picLocks noChangeAspect="1"/>
          </p:cNvPicPr>
          <p:nvPr/>
        </p:nvPicPr>
        <p:blipFill>
          <a:blip r:embed="rId3" cstate="print">
            <a:lum bright="100000" contrast="-70000"/>
          </a:blip>
          <a:stretch>
            <a:fillRect/>
          </a:stretch>
        </p:blipFill>
        <p:spPr>
          <a:xfrm>
            <a:off x="8072462" y="5643578"/>
            <a:ext cx="571504" cy="642942"/>
          </a:xfrm>
          <a:prstGeom prst="rect">
            <a:avLst/>
          </a:prstGeom>
        </p:spPr>
      </p:pic>
      <p:sp>
        <p:nvSpPr>
          <p:cNvPr id="8" name="2 İçerik Yer Tutucusu"/>
          <p:cNvSpPr txBox="1">
            <a:spLocks/>
          </p:cNvSpPr>
          <p:nvPr/>
        </p:nvSpPr>
        <p:spPr>
          <a:xfrm>
            <a:off x="357158" y="2857496"/>
            <a:ext cx="7829576" cy="157962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endParaRPr kumimoji="0" lang="tr-T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Bluetooth 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networks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slave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model 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control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when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devices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can 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send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9" name="1 Başlık"/>
          <p:cNvSpPr txBox="1">
            <a:spLocks/>
          </p:cNvSpPr>
          <p:nvPr/>
        </p:nvSpPr>
        <p:spPr>
          <a:xfrm>
            <a:off x="428596" y="2285992"/>
            <a:ext cx="7467600" cy="1143000"/>
          </a:xfrm>
          <a:prstGeom prst="rect">
            <a:avLst/>
          </a:prstGeom>
        </p:spPr>
        <p:txBody>
          <a:bodyPr vert="horz" anchor="b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2000" cap="sm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2000" cap="sm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2000" cap="sm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3800" cap="small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Masters</a:t>
            </a:r>
            <a:r>
              <a:rPr lang="tr-TR" sz="3800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, </a:t>
            </a:r>
            <a:r>
              <a:rPr lang="tr-TR" sz="3800" cap="small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Slaves</a:t>
            </a:r>
            <a:r>
              <a:rPr lang="tr-TR" sz="3800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800" cap="small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and</a:t>
            </a:r>
            <a:r>
              <a:rPr lang="tr-TR" sz="3800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800" cap="small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Piconents</a:t>
            </a:r>
            <a:br>
              <a:rPr kumimoji="0" lang="tr-TR" sz="3000" b="0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tr-TR" sz="3000" b="0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Bluetooth Addresses and Names </a:t>
            </a:r>
            <a:br>
              <a:rPr lang="tr-TR" dirty="0"/>
            </a:b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xfrm>
            <a:off x="428596" y="1071546"/>
            <a:ext cx="7901014" cy="3614750"/>
          </a:xfrm>
        </p:spPr>
        <p:txBody>
          <a:bodyPr>
            <a:normAutofit/>
          </a:bodyPr>
          <a:lstStyle/>
          <a:p>
            <a:r>
              <a:rPr lang="en-US" sz="2000" dirty="0"/>
              <a:t>Every single Bluetooth device has a unique 48-bit address, commonly abbreviated BD_ADDR. </a:t>
            </a:r>
            <a:endParaRPr lang="tr-TR" sz="2000" dirty="0"/>
          </a:p>
          <a:p>
            <a:r>
              <a:rPr lang="en-US" sz="2000" dirty="0"/>
              <a:t>The most-significant half (24 bits) of the address is an organization unique identifier (OUI), which identifies the manufacturer.</a:t>
            </a:r>
            <a:endParaRPr lang="tr-TR" sz="2000" dirty="0"/>
          </a:p>
          <a:p>
            <a:r>
              <a:rPr lang="en-US" sz="2000" dirty="0"/>
              <a:t> The lower 24-bits are the more unique part of the address. </a:t>
            </a:r>
            <a:endParaRPr lang="tr-TR" sz="2000" dirty="0"/>
          </a:p>
        </p:txBody>
      </p:sp>
      <p:pic>
        <p:nvPicPr>
          <p:cNvPr id="1026" name="Picture 2" descr="RN-42 Top-down vi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7704" y="3717032"/>
            <a:ext cx="5040560" cy="2677372"/>
          </a:xfrm>
          <a:prstGeom prst="rect">
            <a:avLst/>
          </a:prstGeom>
          <a:noFill/>
        </p:spPr>
      </p:pic>
      <p:sp>
        <p:nvSpPr>
          <p:cNvPr id="5" name="4 Oval"/>
          <p:cNvSpPr/>
          <p:nvPr/>
        </p:nvSpPr>
        <p:spPr>
          <a:xfrm>
            <a:off x="8001024" y="5572140"/>
            <a:ext cx="714380" cy="785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5 Resim" descr="pngwing.com.png"/>
          <p:cNvPicPr>
            <a:picLocks noChangeAspect="1"/>
          </p:cNvPicPr>
          <p:nvPr/>
        </p:nvPicPr>
        <p:blipFill>
          <a:blip r:embed="rId3" cstate="print">
            <a:lum bright="100000" contrast="-70000"/>
          </a:blip>
          <a:stretch>
            <a:fillRect/>
          </a:stretch>
        </p:blipFill>
        <p:spPr>
          <a:xfrm>
            <a:off x="8072462" y="5643578"/>
            <a:ext cx="571504" cy="6429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xfrm>
            <a:off x="500034" y="928670"/>
            <a:ext cx="7901014" cy="2376264"/>
          </a:xfrm>
        </p:spPr>
        <p:txBody>
          <a:bodyPr>
            <a:normAutofit/>
          </a:bodyPr>
          <a:lstStyle/>
          <a:p>
            <a:r>
              <a:rPr lang="en-US" sz="2000" dirty="0"/>
              <a:t>The user can name the </a:t>
            </a:r>
            <a:r>
              <a:rPr lang="en-US" sz="2000" dirty="0" err="1"/>
              <a:t>bluetooth</a:t>
            </a:r>
            <a:r>
              <a:rPr lang="en-US" sz="2000" dirty="0"/>
              <a:t> device. This makes it easy to find the device.</a:t>
            </a:r>
            <a:endParaRPr lang="tr-TR" sz="2000" dirty="0"/>
          </a:p>
        </p:txBody>
      </p:sp>
      <p:pic>
        <p:nvPicPr>
          <p:cNvPr id="180226" name="Picture 2" descr="alt tex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000240"/>
            <a:ext cx="6790338" cy="3813908"/>
          </a:xfrm>
          <a:prstGeom prst="rect">
            <a:avLst/>
          </a:prstGeom>
          <a:noFill/>
        </p:spPr>
      </p:pic>
      <p:sp>
        <p:nvSpPr>
          <p:cNvPr id="5" name="4 Oval"/>
          <p:cNvSpPr/>
          <p:nvPr/>
        </p:nvSpPr>
        <p:spPr>
          <a:xfrm>
            <a:off x="8001024" y="5572140"/>
            <a:ext cx="714380" cy="785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5 Resim" descr="pngwing.com.png"/>
          <p:cNvPicPr>
            <a:picLocks noChangeAspect="1"/>
          </p:cNvPicPr>
          <p:nvPr/>
        </p:nvPicPr>
        <p:blipFill>
          <a:blip r:embed="rId3" cstate="print">
            <a:lum bright="100000" contrast="-70000"/>
          </a:blip>
          <a:stretch>
            <a:fillRect/>
          </a:stretch>
        </p:blipFill>
        <p:spPr>
          <a:xfrm>
            <a:off x="8072462" y="5643578"/>
            <a:ext cx="571504" cy="6429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28596" y="714356"/>
            <a:ext cx="7467600" cy="1143000"/>
          </a:xfrm>
        </p:spPr>
        <p:txBody>
          <a:bodyPr/>
          <a:lstStyle/>
          <a:p>
            <a:r>
              <a:rPr lang="en-US" sz="2400" dirty="0"/>
              <a:t>Connection Process </a:t>
            </a:r>
            <a:br>
              <a:rPr lang="tr-TR" dirty="0"/>
            </a:b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xfrm>
            <a:off x="428596" y="1500174"/>
            <a:ext cx="7467600" cy="5061176"/>
          </a:xfrm>
        </p:spPr>
        <p:txBody>
          <a:bodyPr>
            <a:normAutofit/>
          </a:bodyPr>
          <a:lstStyle/>
          <a:p>
            <a:r>
              <a:rPr lang="tr-TR" sz="2000" dirty="0"/>
              <a:t>Three </a:t>
            </a:r>
            <a:r>
              <a:rPr lang="tr-TR" sz="2000" dirty="0" err="1"/>
              <a:t>progressive</a:t>
            </a:r>
            <a:r>
              <a:rPr lang="tr-TR" sz="2000" dirty="0"/>
              <a:t> </a:t>
            </a:r>
            <a:r>
              <a:rPr lang="tr-TR" sz="2000" dirty="0" err="1"/>
              <a:t>states</a:t>
            </a:r>
            <a:r>
              <a:rPr lang="tr-TR" sz="2000" dirty="0"/>
              <a:t>:</a:t>
            </a:r>
          </a:p>
          <a:p>
            <a:pPr>
              <a:buNone/>
            </a:pPr>
            <a:r>
              <a:rPr lang="tr-TR" sz="2000" b="1" dirty="0"/>
              <a:t>   1. </a:t>
            </a:r>
            <a:r>
              <a:rPr lang="tr-TR" sz="2000" b="1" dirty="0" err="1"/>
              <a:t>Inquiry</a:t>
            </a:r>
            <a:r>
              <a:rPr lang="tr-TR" sz="2000" dirty="0"/>
              <a:t> – D</a:t>
            </a:r>
            <a:r>
              <a:rPr lang="en-US" sz="2000" dirty="0" err="1"/>
              <a:t>evices</a:t>
            </a:r>
            <a:r>
              <a:rPr lang="en-US" sz="2000" dirty="0"/>
              <a:t> that will connect for the first time discover each other</a:t>
            </a:r>
            <a:endParaRPr lang="tr-TR" sz="2000" dirty="0"/>
          </a:p>
          <a:p>
            <a:pPr>
              <a:buNone/>
            </a:pPr>
            <a:r>
              <a:rPr lang="tr-TR" sz="2000" b="1" dirty="0"/>
              <a:t>    2. </a:t>
            </a:r>
            <a:r>
              <a:rPr lang="tr-TR" sz="2000" b="1" dirty="0" err="1"/>
              <a:t>Paging</a:t>
            </a:r>
            <a:r>
              <a:rPr lang="tr-TR" sz="2000" dirty="0"/>
              <a:t> –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process</a:t>
            </a:r>
            <a:r>
              <a:rPr lang="tr-TR" sz="2000" dirty="0"/>
              <a:t> of </a:t>
            </a:r>
            <a:r>
              <a:rPr lang="tr-TR" sz="2000" dirty="0" err="1"/>
              <a:t>forming</a:t>
            </a:r>
            <a:r>
              <a:rPr lang="tr-TR" sz="2000" dirty="0"/>
              <a:t> a </a:t>
            </a:r>
            <a:r>
              <a:rPr lang="tr-TR" sz="2000" dirty="0" err="1"/>
              <a:t>connection</a:t>
            </a:r>
            <a:r>
              <a:rPr lang="tr-TR" sz="2000" dirty="0"/>
              <a:t> </a:t>
            </a:r>
            <a:r>
              <a:rPr lang="tr-TR" sz="2000" dirty="0" err="1"/>
              <a:t>between</a:t>
            </a:r>
            <a:r>
              <a:rPr lang="tr-TR" sz="2000" dirty="0"/>
              <a:t> </a:t>
            </a:r>
            <a:r>
              <a:rPr lang="tr-TR" sz="2000" dirty="0" err="1"/>
              <a:t>two</a:t>
            </a:r>
            <a:r>
              <a:rPr lang="tr-TR" sz="2000" dirty="0"/>
              <a:t> Bluetooth </a:t>
            </a:r>
            <a:r>
              <a:rPr lang="tr-TR" sz="2000" dirty="0" err="1"/>
              <a:t>devices</a:t>
            </a:r>
            <a:r>
              <a:rPr lang="tr-TR" sz="2000" dirty="0"/>
              <a:t>. </a:t>
            </a:r>
          </a:p>
          <a:p>
            <a:pPr>
              <a:buNone/>
            </a:pPr>
            <a:r>
              <a:rPr lang="tr-TR" sz="2000" b="1" dirty="0"/>
              <a:t>    3. </a:t>
            </a:r>
            <a:r>
              <a:rPr lang="tr-TR" sz="2000" b="1" dirty="0" err="1"/>
              <a:t>Connection</a:t>
            </a:r>
            <a:r>
              <a:rPr lang="tr-TR" sz="2000" dirty="0"/>
              <a:t> – C</a:t>
            </a:r>
            <a:r>
              <a:rPr lang="en-US" sz="2000" dirty="0"/>
              <a:t>an be active or in sleep mode</a:t>
            </a:r>
            <a:endParaRPr lang="tr-TR" sz="2000" dirty="0"/>
          </a:p>
          <a:p>
            <a:pPr>
              <a:buNone/>
            </a:pPr>
            <a:r>
              <a:rPr lang="tr-TR" sz="2000" dirty="0"/>
              <a:t>    • Active </a:t>
            </a:r>
            <a:r>
              <a:rPr lang="tr-TR" sz="2000" dirty="0" err="1"/>
              <a:t>Mode</a:t>
            </a:r>
            <a:r>
              <a:rPr lang="tr-TR" sz="2000" dirty="0"/>
              <a:t> </a:t>
            </a:r>
          </a:p>
          <a:p>
            <a:pPr>
              <a:buNone/>
            </a:pPr>
            <a:r>
              <a:rPr lang="tr-TR" dirty="0"/>
              <a:t>   • </a:t>
            </a:r>
            <a:r>
              <a:rPr lang="tr-TR" sz="2000" dirty="0" err="1"/>
              <a:t>Sniff</a:t>
            </a:r>
            <a:r>
              <a:rPr lang="tr-TR" sz="2000" dirty="0"/>
              <a:t> </a:t>
            </a:r>
            <a:r>
              <a:rPr lang="tr-TR" sz="2000" dirty="0" err="1"/>
              <a:t>Mode</a:t>
            </a:r>
            <a:r>
              <a:rPr lang="tr-TR" sz="2000" dirty="0"/>
              <a:t> </a:t>
            </a:r>
          </a:p>
          <a:p>
            <a:pPr>
              <a:buNone/>
            </a:pPr>
            <a:r>
              <a:rPr lang="tr-TR" sz="2000" dirty="0"/>
              <a:t>    • </a:t>
            </a:r>
            <a:r>
              <a:rPr lang="tr-TR" sz="2000" dirty="0" err="1"/>
              <a:t>Hold</a:t>
            </a:r>
            <a:r>
              <a:rPr lang="tr-TR" sz="2000" dirty="0"/>
              <a:t> </a:t>
            </a:r>
            <a:r>
              <a:rPr lang="tr-TR" sz="2000" dirty="0" err="1"/>
              <a:t>Mode</a:t>
            </a:r>
            <a:r>
              <a:rPr lang="tr-TR" sz="2000" dirty="0"/>
              <a:t> </a:t>
            </a:r>
          </a:p>
          <a:p>
            <a:pPr>
              <a:buNone/>
            </a:pPr>
            <a:r>
              <a:rPr lang="tr-TR" sz="2000" dirty="0"/>
              <a:t>    • Park </a:t>
            </a:r>
            <a:r>
              <a:rPr lang="tr-TR" sz="2000" dirty="0" err="1"/>
              <a:t>Mode</a:t>
            </a:r>
            <a:endParaRPr lang="tr-TR" sz="2000" dirty="0"/>
          </a:p>
        </p:txBody>
      </p:sp>
      <p:sp>
        <p:nvSpPr>
          <p:cNvPr id="4" name="3 Oval"/>
          <p:cNvSpPr/>
          <p:nvPr/>
        </p:nvSpPr>
        <p:spPr>
          <a:xfrm>
            <a:off x="8001024" y="5572140"/>
            <a:ext cx="714380" cy="785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4 Resim" descr="pngwing.com.png"/>
          <p:cNvPicPr>
            <a:picLocks noChangeAspect="1"/>
          </p:cNvPicPr>
          <p:nvPr/>
        </p:nvPicPr>
        <p:blipFill>
          <a:blip r:embed="rId2" cstate="print">
            <a:lum bright="100000" contrast="-70000"/>
          </a:blip>
          <a:stretch>
            <a:fillRect/>
          </a:stretch>
        </p:blipFill>
        <p:spPr>
          <a:xfrm>
            <a:off x="8072462" y="5643578"/>
            <a:ext cx="571504" cy="6429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Bonding and Pairing</a:t>
            </a:r>
            <a:br>
              <a:rPr lang="tr-TR" dirty="0"/>
            </a:b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xfrm>
            <a:off x="285720" y="1142984"/>
            <a:ext cx="7601272" cy="266429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If two </a:t>
            </a:r>
            <a:r>
              <a:rPr lang="en-US" sz="2000" dirty="0" err="1"/>
              <a:t>bluetooth</a:t>
            </a:r>
            <a:r>
              <a:rPr lang="en-US" sz="2000" dirty="0"/>
              <a:t> devices are paired, they are connected when they approach.</a:t>
            </a:r>
            <a:endParaRPr lang="tr-TR" sz="2000" dirty="0"/>
          </a:p>
          <a:p>
            <a:endParaRPr lang="tr-TR" sz="2000" dirty="0"/>
          </a:p>
          <a:p>
            <a:r>
              <a:rPr lang="en-US" sz="2000" dirty="0"/>
              <a:t>When devices </a:t>
            </a:r>
            <a:r>
              <a:rPr lang="en-US" sz="2000" b="1" dirty="0"/>
              <a:t>pair</a:t>
            </a:r>
            <a:r>
              <a:rPr lang="en-US" sz="2000" dirty="0"/>
              <a:t> up, they share their addresses, names, and profiles, and  store them in memory. </a:t>
            </a:r>
            <a:endParaRPr lang="tr-TR" sz="2000" dirty="0"/>
          </a:p>
          <a:p>
            <a:endParaRPr lang="tr-TR" sz="2000" dirty="0"/>
          </a:p>
          <a:p>
            <a:r>
              <a:rPr lang="en-US" sz="2000" dirty="0"/>
              <a:t>Pairing requires an authentication process where a user must verify the connection between the devices.</a:t>
            </a:r>
            <a:endParaRPr lang="tr-TR" sz="2000" dirty="0"/>
          </a:p>
        </p:txBody>
      </p:sp>
      <p:sp>
        <p:nvSpPr>
          <p:cNvPr id="4" name="3 Oval"/>
          <p:cNvSpPr/>
          <p:nvPr/>
        </p:nvSpPr>
        <p:spPr>
          <a:xfrm>
            <a:off x="8001024" y="5572140"/>
            <a:ext cx="714380" cy="785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4 Resim" descr="pngwing.com.png"/>
          <p:cNvPicPr>
            <a:picLocks noChangeAspect="1"/>
          </p:cNvPicPr>
          <p:nvPr/>
        </p:nvPicPr>
        <p:blipFill>
          <a:blip r:embed="rId2" cstate="print">
            <a:lum bright="100000" contrast="-70000"/>
          </a:blip>
          <a:stretch>
            <a:fillRect/>
          </a:stretch>
        </p:blipFill>
        <p:spPr>
          <a:xfrm>
            <a:off x="8072462" y="5643578"/>
            <a:ext cx="571504" cy="642942"/>
          </a:xfrm>
          <a:prstGeom prst="rect">
            <a:avLst/>
          </a:prstGeom>
        </p:spPr>
      </p:pic>
      <p:pic>
        <p:nvPicPr>
          <p:cNvPr id="2050" name="Picture 2" descr="C:\Users\User\Desktop\ml10_pairing_qui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24" y="3929066"/>
            <a:ext cx="6788281" cy="250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500034" y="571480"/>
            <a:ext cx="7467600" cy="1143000"/>
          </a:xfrm>
        </p:spPr>
        <p:txBody>
          <a:bodyPr/>
          <a:lstStyle/>
          <a:p>
            <a:r>
              <a:rPr lang="en-US" sz="2400" dirty="0"/>
              <a:t>Power Classes </a:t>
            </a:r>
            <a:br>
              <a:rPr lang="tr-TR" dirty="0"/>
            </a:b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xfrm>
            <a:off x="500034" y="1357298"/>
            <a:ext cx="7467600" cy="5022320"/>
          </a:xfrm>
        </p:spPr>
        <p:txBody>
          <a:bodyPr/>
          <a:lstStyle/>
          <a:p>
            <a:r>
              <a:rPr lang="en-US" sz="2000" dirty="0"/>
              <a:t>The transmit power, and therefore range, of a Bluetooth module is defined by its power class. There are three defined classes of power:</a:t>
            </a:r>
            <a:r>
              <a:rPr lang="en-US" dirty="0"/>
              <a:t> 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en-US" sz="2000" dirty="0"/>
              <a:t>Some modules are only able to operate in one power class, while others can vary their transmit power.</a:t>
            </a:r>
            <a:endParaRPr lang="tr-TR" sz="2000" dirty="0"/>
          </a:p>
        </p:txBody>
      </p:sp>
      <p:graphicFrame>
        <p:nvGraphicFramePr>
          <p:cNvPr id="4" name="3 Tablo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122076"/>
              </p:ext>
            </p:extLst>
          </p:nvPr>
        </p:nvGraphicFramePr>
        <p:xfrm>
          <a:off x="1043608" y="2564903"/>
          <a:ext cx="6120680" cy="166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0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0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0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49">
                <a:tc>
                  <a:txBody>
                    <a:bodyPr/>
                    <a:lstStyle/>
                    <a:p>
                      <a:r>
                        <a:rPr lang="tr-TR" sz="1400" dirty="0"/>
                        <a:t>Class </a:t>
                      </a:r>
                      <a:r>
                        <a:rPr lang="tr-TR" sz="1400" dirty="0" err="1"/>
                        <a:t>Number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/>
                        <a:t>Max</a:t>
                      </a:r>
                      <a:r>
                        <a:rPr lang="tr-TR" sz="1400" dirty="0"/>
                        <a:t> </a:t>
                      </a:r>
                      <a:r>
                        <a:rPr lang="tr-TR" sz="1400" dirty="0" err="1"/>
                        <a:t>Output</a:t>
                      </a:r>
                      <a:r>
                        <a:rPr lang="tr-TR" sz="1400" dirty="0"/>
                        <a:t> </a:t>
                      </a:r>
                      <a:r>
                        <a:rPr lang="tr-TR" sz="1400" dirty="0" err="1"/>
                        <a:t>Power</a:t>
                      </a:r>
                      <a:r>
                        <a:rPr lang="tr-TR" sz="1400" dirty="0"/>
                        <a:t> (</a:t>
                      </a:r>
                      <a:r>
                        <a:rPr lang="tr-TR" sz="1400" dirty="0" err="1"/>
                        <a:t>dBm</a:t>
                      </a:r>
                      <a:r>
                        <a:rPr lang="tr-TR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/>
                        <a:t>Max</a:t>
                      </a:r>
                      <a:r>
                        <a:rPr lang="tr-TR" sz="1400" baseline="0" dirty="0"/>
                        <a:t> </a:t>
                      </a:r>
                      <a:r>
                        <a:rPr lang="tr-TR" sz="1400" baseline="0" dirty="0" err="1"/>
                        <a:t>Output</a:t>
                      </a:r>
                      <a:r>
                        <a:rPr lang="tr-TR" sz="1400" baseline="0" dirty="0"/>
                        <a:t> </a:t>
                      </a:r>
                      <a:r>
                        <a:rPr lang="tr-TR" sz="1400" baseline="0" dirty="0" err="1"/>
                        <a:t>Power</a:t>
                      </a:r>
                      <a:r>
                        <a:rPr lang="tr-TR" sz="1400" baseline="0" dirty="0"/>
                        <a:t> (</a:t>
                      </a:r>
                      <a:r>
                        <a:rPr lang="tr-TR" sz="1400" baseline="0" dirty="0" err="1"/>
                        <a:t>mW</a:t>
                      </a:r>
                      <a:r>
                        <a:rPr lang="tr-TR" sz="1400" baseline="0" dirty="0"/>
                        <a:t>)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/>
                        <a:t>Max</a:t>
                      </a:r>
                      <a:r>
                        <a:rPr lang="tr-TR" sz="1400" dirty="0"/>
                        <a:t> </a:t>
                      </a:r>
                      <a:r>
                        <a:rPr lang="tr-TR" sz="1400" dirty="0" err="1"/>
                        <a:t>Range</a:t>
                      </a:r>
                      <a:endParaRPr lang="tr-T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20">
                <a:tc>
                  <a:txBody>
                    <a:bodyPr/>
                    <a:lstStyle/>
                    <a:p>
                      <a:r>
                        <a:rPr lang="tr-TR" dirty="0"/>
                        <a:t>Class1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20 </a:t>
                      </a:r>
                      <a:r>
                        <a:rPr lang="tr-TR" dirty="0" err="1"/>
                        <a:t>dBm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100 </a:t>
                      </a:r>
                      <a:r>
                        <a:rPr lang="tr-TR" dirty="0" err="1"/>
                        <a:t>mW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100 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20">
                <a:tc>
                  <a:txBody>
                    <a:bodyPr/>
                    <a:lstStyle/>
                    <a:p>
                      <a:r>
                        <a:rPr lang="tr-TR" dirty="0"/>
                        <a:t>Class2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 4  </a:t>
                      </a:r>
                      <a:r>
                        <a:rPr lang="tr-TR" dirty="0" err="1"/>
                        <a:t>dBm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2,5  </a:t>
                      </a:r>
                      <a:r>
                        <a:rPr lang="tr-TR" dirty="0" err="1"/>
                        <a:t>mW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 10  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920">
                <a:tc>
                  <a:txBody>
                    <a:bodyPr/>
                    <a:lstStyle/>
                    <a:p>
                      <a:r>
                        <a:rPr lang="tr-TR" dirty="0"/>
                        <a:t>Class3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 0 </a:t>
                      </a:r>
                      <a:r>
                        <a:rPr lang="tr-TR" baseline="0" dirty="0"/>
                        <a:t> </a:t>
                      </a:r>
                      <a:r>
                        <a:rPr lang="tr-TR" baseline="0" dirty="0" err="1"/>
                        <a:t>dBm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 1    </a:t>
                      </a:r>
                      <a:r>
                        <a:rPr lang="tr-TR" dirty="0" err="1"/>
                        <a:t>mW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 10   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4 Oval"/>
          <p:cNvSpPr/>
          <p:nvPr/>
        </p:nvSpPr>
        <p:spPr>
          <a:xfrm>
            <a:off x="8001024" y="5572140"/>
            <a:ext cx="714380" cy="785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5 Resim" descr="pngwing.com.png"/>
          <p:cNvPicPr>
            <a:picLocks noChangeAspect="1"/>
          </p:cNvPicPr>
          <p:nvPr/>
        </p:nvPicPr>
        <p:blipFill>
          <a:blip r:embed="rId2" cstate="print">
            <a:lum bright="100000" contrast="-70000"/>
          </a:blip>
          <a:stretch>
            <a:fillRect/>
          </a:stretch>
        </p:blipFill>
        <p:spPr>
          <a:xfrm>
            <a:off x="8072462" y="5643578"/>
            <a:ext cx="571504" cy="6429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500034" y="571480"/>
            <a:ext cx="7467600" cy="1143000"/>
          </a:xfrm>
        </p:spPr>
        <p:txBody>
          <a:bodyPr/>
          <a:lstStyle/>
          <a:p>
            <a:r>
              <a:rPr lang="en-US" dirty="0"/>
              <a:t>Bluetooth Profiles </a:t>
            </a:r>
            <a:br>
              <a:rPr lang="tr-TR" dirty="0"/>
            </a:b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xfrm>
            <a:off x="428596" y="1500174"/>
            <a:ext cx="7467600" cy="4873752"/>
          </a:xfrm>
        </p:spPr>
        <p:txBody>
          <a:bodyPr>
            <a:normAutofit/>
          </a:bodyPr>
          <a:lstStyle/>
          <a:p>
            <a:r>
              <a:rPr lang="en-US" sz="2000" dirty="0"/>
              <a:t>Bluetooth profiles are additional protocols that build upon the basic Bluetooth standard to more clearly define what kind of data a Bluetooth module is transmitting. While Bluetooth specifications define how the technology works, profiles define how it’s used. </a:t>
            </a:r>
            <a:endParaRPr lang="tr-TR" sz="2000" dirty="0"/>
          </a:p>
        </p:txBody>
      </p:sp>
      <p:sp>
        <p:nvSpPr>
          <p:cNvPr id="4" name="3 Oval"/>
          <p:cNvSpPr/>
          <p:nvPr/>
        </p:nvSpPr>
        <p:spPr>
          <a:xfrm>
            <a:off x="8001024" y="5572140"/>
            <a:ext cx="714380" cy="785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4 Resim" descr="pngwing.com.png"/>
          <p:cNvPicPr>
            <a:picLocks noChangeAspect="1"/>
          </p:cNvPicPr>
          <p:nvPr/>
        </p:nvPicPr>
        <p:blipFill>
          <a:blip r:embed="rId2" cstate="print">
            <a:lum bright="100000" contrast="-70000"/>
          </a:blip>
          <a:stretch>
            <a:fillRect/>
          </a:stretch>
        </p:blipFill>
        <p:spPr>
          <a:xfrm>
            <a:off x="8072462" y="5643578"/>
            <a:ext cx="571504" cy="642942"/>
          </a:xfrm>
          <a:prstGeom prst="rect">
            <a:avLst/>
          </a:prstGeom>
        </p:spPr>
      </p:pic>
      <p:pic>
        <p:nvPicPr>
          <p:cNvPr id="1026" name="Picture 2" descr="C:\Users\User\Desktop\b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68"/>
          <a:stretch/>
        </p:blipFill>
        <p:spPr bwMode="auto">
          <a:xfrm>
            <a:off x="2000232" y="3429000"/>
            <a:ext cx="4356577" cy="262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mba">
  <a:themeElements>
    <a:clrScheme name="Akış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Cumba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umba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1592</TotalTime>
  <Words>829</Words>
  <Application>Microsoft Office PowerPoint</Application>
  <PresentationFormat>Ekran Gösterisi (4:3)</PresentationFormat>
  <Paragraphs>134</Paragraphs>
  <Slides>19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3" baseType="lpstr">
      <vt:lpstr>Century Schoolbook</vt:lpstr>
      <vt:lpstr>Wingdings</vt:lpstr>
      <vt:lpstr>Wingdings 2</vt:lpstr>
      <vt:lpstr>Cumba</vt:lpstr>
      <vt:lpstr>BLUETOOTH COMMuNICATION</vt:lpstr>
      <vt:lpstr>What is Bluetooth?</vt:lpstr>
      <vt:lpstr>How Bluetooth Works  </vt:lpstr>
      <vt:lpstr>Bluetooth Addresses and Names  </vt:lpstr>
      <vt:lpstr>PowerPoint Sunusu</vt:lpstr>
      <vt:lpstr>Connection Process  </vt:lpstr>
      <vt:lpstr>Bonding and Pairing </vt:lpstr>
      <vt:lpstr>Power Classes  </vt:lpstr>
      <vt:lpstr>Bluetooth Profiles  </vt:lpstr>
      <vt:lpstr>Serial Port Profile (SPP) </vt:lpstr>
      <vt:lpstr>Human Interface Device (HID) </vt:lpstr>
      <vt:lpstr>Hands-Free Profile (HFP) and Headset Profile (HSP) </vt:lpstr>
      <vt:lpstr>Advanced Audio Distribution Profile (A2DP)  </vt:lpstr>
      <vt:lpstr>A/V Remote Control Profile (AVRCP) </vt:lpstr>
      <vt:lpstr>Common Versions </vt:lpstr>
      <vt:lpstr>Wireless Comparison  </vt:lpstr>
      <vt:lpstr>PowerPoint Sunusu</vt:lpstr>
      <vt:lpstr>Bluetooth Communıcatıon Sımulatıon 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Slayt 1</dc:title>
  <dc:creator>Lenovo</dc:creator>
  <cp:lastModifiedBy>cansu</cp:lastModifiedBy>
  <cp:revision>59</cp:revision>
  <dcterms:created xsi:type="dcterms:W3CDTF">2020-06-05T21:59:14Z</dcterms:created>
  <dcterms:modified xsi:type="dcterms:W3CDTF">2021-05-04T01:34:21Z</dcterms:modified>
</cp:coreProperties>
</file>